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78" r:id="rId3"/>
    <p:sldId id="358" r:id="rId4"/>
    <p:sldId id="372" r:id="rId5"/>
    <p:sldId id="348" r:id="rId6"/>
    <p:sldId id="368" r:id="rId7"/>
    <p:sldId id="367" r:id="rId8"/>
    <p:sldId id="369" r:id="rId9"/>
    <p:sldId id="329" r:id="rId10"/>
    <p:sldId id="370" r:id="rId11"/>
    <p:sldId id="379" r:id="rId12"/>
    <p:sldId id="380" r:id="rId13"/>
    <p:sldId id="381" r:id="rId14"/>
    <p:sldId id="382" r:id="rId15"/>
    <p:sldId id="377" r:id="rId16"/>
    <p:sldId id="383" r:id="rId17"/>
    <p:sldId id="384" r:id="rId18"/>
    <p:sldId id="374" r:id="rId19"/>
    <p:sldId id="375" r:id="rId20"/>
    <p:sldId id="376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8468" autoAdjust="0"/>
  </p:normalViewPr>
  <p:slideViewPr>
    <p:cSldViewPr>
      <p:cViewPr>
        <p:scale>
          <a:sx n="66" d="100"/>
          <a:sy n="66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892752-9435-4E75-A39A-ED051596BD3F}" type="datetimeFigureOut">
              <a:rPr lang="nl-NL"/>
              <a:pPr>
                <a:defRPr/>
              </a:pPr>
              <a:t>13-12-2014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F57EA2-F61E-465D-882F-29BD6DE0B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3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8B789EF7-D56F-45CF-BADE-67BA632474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Grafieken moesten worden ingeleverd… welk cijfer verdient de leerling?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11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Noemen: </a:t>
            </a:r>
            <a:r>
              <a:rPr lang="nl-NL" dirty="0" err="1" smtClean="0"/>
              <a:t>promotie-onderzoek</a:t>
            </a:r>
            <a:r>
              <a:rPr lang="nl-NL" dirty="0" smtClean="0"/>
              <a:t> en promotie; </a:t>
            </a:r>
            <a:r>
              <a:rPr lang="nl-NL" dirty="0" err="1" smtClean="0"/>
              <a:t>post-doc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71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Traditioneel natuurkunde-onderwijs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sterke vereenvoudiging  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modellen die aanzienlijk meer realistisch zijn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weinig aandacht voor kwaliteit aannames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bewuste vereenvoudiging en bewuste evaluatie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nadruk op (quasi-)statische processen waarin veel grootheden constant zijn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nadruk op complete dynamische processen, waarin grootheden veranderen.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geen aandacht voor verschil tussen fundamentele vergelijkingen en analytische oplossingen voor eenvoudige gevallen.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duidelijk verschil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onevenredig veel aandacht voor situaties waarvoor een analytische oplossing van de fundamentele vergelijkingen bestaat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meer willekeurige situaties, zicht op algemene  karakter.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46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Rustig</a:t>
            </a:r>
            <a:r>
              <a:rPr lang="nl-NL" baseline="0" dirty="0" smtClean="0"/>
              <a:t> opbouwen</a:t>
            </a:r>
            <a:r>
              <a:rPr lang="nl-NL" baseline="0" smtClean="0"/>
              <a:t>, goed verdelen </a:t>
            </a:r>
            <a:r>
              <a:rPr lang="nl-NL" baseline="0" dirty="0" smtClean="0"/>
              <a:t>over leerjaren; veel hiervan is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wie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nodig voor natuurkunde.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FECB8-AF1F-421D-8738-E5CC8A131A38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5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Modelleren dus niet er bovenop! </a:t>
            </a:r>
            <a:r>
              <a:rPr lang="nl-NL" dirty="0" smtClean="0">
                <a:sym typeface="Wingdings" panose="05000000000000000000" pitchFamily="2" charset="2"/>
              </a:rPr>
              <a:t> Leerlijn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Als leerlingen eenmaal gewend zijn, dan neemt</a:t>
            </a:r>
            <a:r>
              <a:rPr lang="nl-NL" baseline="0" dirty="0" smtClean="0">
                <a:sym typeface="Wingdings" panose="05000000000000000000" pitchFamily="2" charset="2"/>
              </a:rPr>
              <a:t> de computer rekenwerk uit handen en is er ruimte voor aandacht voor de essentie.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83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Gebeurt ook bij sommetjes: uitrijdende</a:t>
            </a:r>
            <a:r>
              <a:rPr lang="nl-NL" baseline="0" dirty="0" smtClean="0"/>
              <a:t> trein met remvertraging van 30 m/s^2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Gelegenheid tot leren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Experimenteren!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12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Geen enkele methode</a:t>
            </a:r>
            <a:r>
              <a:rPr lang="nl-NL" baseline="0" dirty="0" smtClean="0"/>
              <a:t> vertelt wat een formule 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8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Naam</a:t>
            </a:r>
            <a:r>
              <a:rPr lang="nl-NL" baseline="0" dirty="0" smtClean="0"/>
              <a:t> ‘formule’; delta-notatie vanaf begin.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Naam</a:t>
            </a:r>
            <a:r>
              <a:rPr lang="nl-NL" baseline="0" dirty="0" smtClean="0"/>
              <a:t> ‘formule’; delta-notatie </a:t>
            </a:r>
            <a:r>
              <a:rPr lang="nl-NL" baseline="0" smtClean="0"/>
              <a:t>vanaf begin.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543E-12BF-4491-969D-CBA002B68A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6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CCEC-B4D3-4066-BD01-F573C76C31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84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5068-F434-4EEC-A686-F416278133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47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6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4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2DF4-438D-44D4-87CC-17A0EAED80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88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1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5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B52A-761E-40A5-9D89-C75BA33796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2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9D2F-1297-494F-AECB-F16177C409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3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354B-3BC7-44ED-BDC3-C5982A4A3F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7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52C4-31E9-4E49-BE58-A1F1D57765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5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FEBC-C6A4-4F5D-B2DF-3B20E639A3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0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DC8A-384D-44B6-B7D5-87ED0EBFF8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B3CC-70F4-4EEB-AACF-35A23D7D7F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3E2D90D8-03EA-4193-A026-B0057A3965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13-12-2014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8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mailto:OnnevanBuuren@UvA.nl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Onne.van.Buuren@hml.nl" TargetMode="Externa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02518"/>
            <a:ext cx="91249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028384" y="44624"/>
            <a:ext cx="11156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5375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/>
          <a:lstStyle/>
          <a:p>
            <a:r>
              <a:rPr lang="nl-NL" sz="3600" dirty="0"/>
              <a:t>3</a:t>
            </a:r>
            <a:r>
              <a:rPr lang="nl-NL" sz="3600" dirty="0" smtClean="0"/>
              <a:t>. Vertalen: werkelijkheid ↔ modeloutput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243569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Een vennetje: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dirty="0" smtClean="0"/>
              <a:t>Zon-aarde model: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54"/>
            <a:ext cx="2952328" cy="28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13" y="3695278"/>
            <a:ext cx="4921043" cy="29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324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03"/>
            <a:ext cx="1352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634082"/>
          </a:xfrm>
        </p:spPr>
        <p:txBody>
          <a:bodyPr/>
          <a:lstStyle/>
          <a:p>
            <a:r>
              <a:rPr lang="nl-NL" dirty="0" smtClean="0"/>
              <a:t>3. Vertalen: taal van de wiskunde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1152128"/>
          </a:xfrm>
        </p:spPr>
        <p:txBody>
          <a:bodyPr/>
          <a:lstStyle/>
          <a:p>
            <a:r>
              <a:rPr lang="nl-NL" dirty="0" smtClean="0"/>
              <a:t>“Vul de formule in voor Np”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“</a:t>
            </a:r>
            <a:r>
              <a:rPr lang="nl-NL" dirty="0" smtClean="0"/>
              <a:t>Np = 0,017*500”</a:t>
            </a:r>
          </a:p>
          <a:p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11" y="2276872"/>
            <a:ext cx="6647073" cy="45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18654"/>
            <a:ext cx="9036496" cy="634082"/>
          </a:xfrm>
        </p:spPr>
        <p:txBody>
          <a:bodyPr/>
          <a:lstStyle/>
          <a:p>
            <a:r>
              <a:rPr lang="nl-NL" dirty="0" smtClean="0"/>
              <a:t>3. Vertaling: taal van de wiskunde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4743"/>
            <a:ext cx="9036496" cy="1728193"/>
          </a:xfrm>
        </p:spPr>
        <p:txBody>
          <a:bodyPr/>
          <a:lstStyle/>
          <a:p>
            <a:r>
              <a:rPr lang="nl-NL" dirty="0" smtClean="0"/>
              <a:t>Plus- en mintekens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nl-NL" dirty="0" smtClean="0">
                <a:sym typeface="Wingdings" panose="05000000000000000000" pitchFamily="2" charset="2"/>
              </a:rPr>
              <a:t>-formules ↔ directe formules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Dynamische processen: “neemt minder snel af”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32" y="2953488"/>
            <a:ext cx="5408456" cy="37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12/19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9195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2670"/>
            <a:ext cx="9036496" cy="634082"/>
          </a:xfrm>
        </p:spPr>
        <p:txBody>
          <a:bodyPr/>
          <a:lstStyle/>
          <a:p>
            <a:r>
              <a:rPr lang="nl-NL" dirty="0" smtClean="0"/>
              <a:t>3. Vertalen: wiskundig ↔ grafisch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/>
          <a:lstStyle/>
          <a:p>
            <a:r>
              <a:rPr lang="el-GR" dirty="0" smtClean="0"/>
              <a:t>Δ</a:t>
            </a:r>
            <a:r>
              <a:rPr lang="nl-NL" dirty="0" smtClean="0"/>
              <a:t>t is niet zichtbaar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Verschil tussen relatiepijlen en stroompijlen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Lezen van grafische modellen: verraderlijk eenvoudig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4" y="1556792"/>
            <a:ext cx="3816425" cy="141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3888432" cy="10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0"/>
          <a:stretch>
            <a:fillRect/>
          </a:stretch>
        </p:blipFill>
        <p:spPr bwMode="auto">
          <a:xfrm>
            <a:off x="4572000" y="3804012"/>
            <a:ext cx="4278644" cy="106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13/19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698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Belangrijkste valkuilen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r>
              <a:rPr lang="nl-NL" dirty="0" smtClean="0"/>
              <a:t>Analogie met practicum: leren met modellen gaat niet vanzelf!</a:t>
            </a:r>
          </a:p>
          <a:p>
            <a:r>
              <a:rPr lang="nl-NL" dirty="0" smtClean="0"/>
              <a:t>De uitgebreide modelleeropdracht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14/19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0960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Leerlijn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Resultaat: eind 3HV kunnen veel leerlingen</a:t>
            </a:r>
          </a:p>
          <a:p>
            <a:pPr>
              <a:buFontTx/>
              <a:buChar char="-"/>
            </a:pPr>
            <a:r>
              <a:rPr lang="nl-NL" dirty="0" smtClean="0"/>
              <a:t>Modellen gebruiken</a:t>
            </a:r>
          </a:p>
          <a:p>
            <a:pPr>
              <a:buFontTx/>
              <a:buChar char="-"/>
            </a:pPr>
            <a:r>
              <a:rPr lang="nl-NL" dirty="0" smtClean="0"/>
              <a:t>Diagrammen behoorlijk interpreteren</a:t>
            </a:r>
          </a:p>
          <a:p>
            <a:pPr>
              <a:buFontTx/>
              <a:buChar char="-"/>
            </a:pPr>
            <a:r>
              <a:rPr lang="nl-NL" dirty="0" smtClean="0"/>
              <a:t>Eenvoudige modellen bouwen op basis van bekende formules</a:t>
            </a:r>
          </a:p>
          <a:p>
            <a:pPr>
              <a:buFontTx/>
              <a:buChar char="-"/>
            </a:pPr>
            <a:r>
              <a:rPr lang="nl-NL" dirty="0" smtClean="0"/>
              <a:t>Eenvoudige directe relaties zelf opstellen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84368" y="-31891"/>
            <a:ext cx="12596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15/19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6925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 eaLnBrk="1" hangingPunct="1"/>
            <a:r>
              <a:rPr lang="nl-NL" dirty="0" smtClean="0"/>
              <a:t>Nog een resultaat: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 err="1" smtClean="0"/>
              <a:t>Hestenes</a:t>
            </a:r>
            <a:r>
              <a:rPr lang="nl-NL" sz="2800" dirty="0" smtClean="0"/>
              <a:t> (1996): “</a:t>
            </a:r>
            <a:r>
              <a:rPr lang="nl-NL" sz="2800" dirty="0" err="1" smtClean="0"/>
              <a:t>modeling</a:t>
            </a:r>
            <a:r>
              <a:rPr lang="nl-NL" sz="2800" dirty="0" smtClean="0"/>
              <a:t> </a:t>
            </a:r>
            <a:r>
              <a:rPr lang="nl-NL" sz="2800" dirty="0" err="1" smtClean="0"/>
              <a:t>constitutes</a:t>
            </a:r>
            <a:r>
              <a:rPr lang="nl-NL" sz="2800" dirty="0" smtClean="0"/>
              <a:t> the </a:t>
            </a:r>
            <a:r>
              <a:rPr lang="nl-NL" sz="2800" dirty="0" err="1" smtClean="0"/>
              <a:t>heart</a:t>
            </a:r>
            <a:r>
              <a:rPr lang="nl-NL" sz="2800" dirty="0" smtClean="0"/>
              <a:t> of the </a:t>
            </a:r>
            <a:r>
              <a:rPr lang="nl-NL" sz="2800" i="1" dirty="0" err="1" smtClean="0"/>
              <a:t>scientific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method</a:t>
            </a:r>
            <a:r>
              <a:rPr lang="nl-NL" sz="2800" i="1" dirty="0" smtClean="0"/>
              <a:t>”</a:t>
            </a:r>
            <a:endParaRPr lang="nl-NL" sz="2800" dirty="0" smtClean="0"/>
          </a:p>
          <a:p>
            <a:pPr eaLnBrk="1" hangingPunct="1">
              <a:buFontTx/>
              <a:buNone/>
            </a:pPr>
            <a:endParaRPr lang="nl-NL" sz="2800" dirty="0" smtClean="0"/>
          </a:p>
          <a:p>
            <a:pPr eaLnBrk="1" hangingPunct="1">
              <a:buFontTx/>
              <a:buNone/>
            </a:pPr>
            <a:r>
              <a:rPr lang="nl-NL" sz="2800" dirty="0" smtClean="0"/>
              <a:t>Piet </a:t>
            </a:r>
            <a:r>
              <a:rPr lang="nl-NL" sz="2800" dirty="0" err="1" smtClean="0"/>
              <a:t>Lijnse</a:t>
            </a:r>
            <a:r>
              <a:rPr lang="nl-NL" sz="2800" dirty="0" smtClean="0"/>
              <a:t> (2006): 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	“In een recente bekende Nederlandse natuurkundemethode komt het woord ‘model’ nauwelijks voor”</a:t>
            </a:r>
          </a:p>
          <a:p>
            <a:pPr eaLnBrk="1" hangingPunct="1">
              <a:buFontTx/>
              <a:buNone/>
            </a:pPr>
            <a:endParaRPr lang="nl-NL" sz="2800" dirty="0"/>
          </a:p>
          <a:p>
            <a:pPr eaLnBrk="1" hangingPunct="1">
              <a:buFontTx/>
              <a:buNone/>
            </a:pPr>
            <a:r>
              <a:rPr lang="nl-NL" sz="2800" dirty="0" smtClean="0"/>
              <a:t>Ankie (2010):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	“Natuurkunde lijkt wel alleen maar te gaan over modellen!”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16/19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2189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172400" cy="792088"/>
          </a:xfrm>
        </p:spPr>
        <p:txBody>
          <a:bodyPr/>
          <a:lstStyle/>
          <a:p>
            <a:pPr algn="l" eaLnBrk="1" hangingPunct="1"/>
            <a:r>
              <a:rPr lang="nl-NL" dirty="0" smtClean="0"/>
              <a:t>Hoofdelementen leerlijn, 2MHV</a:t>
            </a: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2015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17/19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3304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pPr algn="l" eaLnBrk="1" hangingPunct="1"/>
            <a:r>
              <a:rPr lang="nl-NL" dirty="0" smtClean="0"/>
              <a:t>Hoofdelementen leerlijn, 3HV</a:t>
            </a:r>
          </a:p>
        </p:txBody>
      </p: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188"/>
            <a:ext cx="91392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84368" y="-31891"/>
            <a:ext cx="12596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18/19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075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980728"/>
          </a:xfrm>
        </p:spPr>
        <p:txBody>
          <a:bodyPr/>
          <a:lstStyle/>
          <a:p>
            <a:pPr algn="l"/>
            <a:r>
              <a:rPr lang="nl-NL" dirty="0" smtClean="0"/>
              <a:t>Hoofdelementen leerlijn, 4HV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41674"/>
            <a:ext cx="9036496" cy="1019174"/>
          </a:xfrm>
        </p:spPr>
        <p:txBody>
          <a:bodyPr/>
          <a:lstStyle/>
          <a:p>
            <a:r>
              <a:rPr lang="nl-NL" dirty="0" smtClean="0"/>
              <a:t>Het basiskrachtenmodel: variaties op een thema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3350"/>
            <a:ext cx="3618865" cy="23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851920" y="1789138"/>
            <a:ext cx="5292080" cy="40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kern="0" dirty="0" smtClean="0"/>
              <a:t>Uitbreiden met:</a:t>
            </a:r>
          </a:p>
          <a:p>
            <a:r>
              <a:rPr lang="nl-NL" kern="0" dirty="0" smtClean="0"/>
              <a:t>Zwaartekracht en/of</a:t>
            </a:r>
          </a:p>
          <a:p>
            <a:r>
              <a:rPr lang="nl-NL" kern="0" dirty="0"/>
              <a:t>Luchtweerstand en/of</a:t>
            </a:r>
          </a:p>
          <a:p>
            <a:r>
              <a:rPr lang="nl-NL" kern="0" dirty="0"/>
              <a:t>Glijweerstand </a:t>
            </a:r>
            <a:r>
              <a:rPr lang="nl-NL" kern="0" dirty="0" smtClean="0"/>
              <a:t>en/of</a:t>
            </a:r>
          </a:p>
          <a:p>
            <a:r>
              <a:rPr lang="nl-NL" kern="0" dirty="0"/>
              <a:t>Veerkracht </a:t>
            </a:r>
            <a:r>
              <a:rPr lang="nl-NL" kern="0" dirty="0" smtClean="0"/>
              <a:t>en/of</a:t>
            </a:r>
          </a:p>
          <a:p>
            <a:r>
              <a:rPr lang="nl-NL" kern="0" dirty="0" smtClean="0"/>
              <a:t>Magnetische </a:t>
            </a:r>
            <a:r>
              <a:rPr lang="nl-NL" kern="0" dirty="0"/>
              <a:t>kracht en/of</a:t>
            </a:r>
          </a:p>
          <a:p>
            <a:r>
              <a:rPr lang="nl-NL" kern="0" dirty="0" smtClean="0"/>
              <a:t>……….</a:t>
            </a:r>
            <a:endParaRPr lang="nl-NL" kern="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7884368" y="-31891"/>
            <a:ext cx="12596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19/19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2073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2095" y="10993"/>
            <a:ext cx="3136410" cy="5074191"/>
          </a:xfrm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9552" y="1736575"/>
            <a:ext cx="532859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tx2"/>
                </a:solidFill>
              </a:rPr>
              <a:t>0. Even voorstellen</a:t>
            </a:r>
          </a:p>
          <a:p>
            <a:pPr lvl="1" eaLnBrk="1" hangingPunct="1">
              <a:buFontTx/>
              <a:buNone/>
            </a:pPr>
            <a:r>
              <a:rPr lang="nl-NL" sz="2000" dirty="0" smtClean="0">
                <a:solidFill>
                  <a:schemeClr val="tx2"/>
                </a:solidFill>
                <a:hlinkClick r:id="rId4"/>
              </a:rPr>
              <a:t>Onne.van.Buuren@hml.nl</a:t>
            </a:r>
            <a:endParaRPr lang="nl-NL" sz="2000" dirty="0">
              <a:solidFill>
                <a:schemeClr val="tx2"/>
              </a:solidFill>
            </a:endParaRPr>
          </a:p>
          <a:p>
            <a:pPr lvl="1" eaLnBrk="1" hangingPunct="1">
              <a:buFontTx/>
              <a:buNone/>
            </a:pPr>
            <a:r>
              <a:rPr lang="nl-NL" sz="2000" dirty="0">
                <a:solidFill>
                  <a:schemeClr val="tx2"/>
                </a:solidFill>
                <a:hlinkClick r:id="rId5"/>
              </a:rPr>
              <a:t>OnnevanBuuren@UvA.nl</a:t>
            </a:r>
            <a:endParaRPr lang="nl-NL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>
                <a:solidFill>
                  <a:schemeClr val="tx2"/>
                </a:solidFill>
              </a:rPr>
              <a:t>1. </a:t>
            </a:r>
            <a:r>
              <a:rPr lang="nl-NL" sz="2400" dirty="0" smtClean="0">
                <a:solidFill>
                  <a:schemeClr val="tx2"/>
                </a:solidFill>
              </a:rPr>
              <a:t>Modelleren: wat en waarom </a:t>
            </a:r>
            <a:r>
              <a:rPr lang="nl-NL" sz="2400" dirty="0">
                <a:solidFill>
                  <a:schemeClr val="tx2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>
                <a:solidFill>
                  <a:schemeClr val="tx2"/>
                </a:solidFill>
              </a:rPr>
              <a:t>2. Grafisch modelleren in Coach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>
                <a:solidFill>
                  <a:schemeClr val="tx2"/>
                </a:solidFill>
              </a:rPr>
              <a:t>3. </a:t>
            </a:r>
            <a:r>
              <a:rPr lang="nl-NL" sz="2400" dirty="0" smtClean="0">
                <a:solidFill>
                  <a:schemeClr val="tx2"/>
                </a:solidFill>
              </a:rPr>
              <a:t>Vertaalproblemen</a:t>
            </a:r>
            <a:endParaRPr lang="nl-NL" sz="24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tx2"/>
                </a:solidFill>
              </a:rPr>
              <a:t>4. Valkuilen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tx2"/>
                </a:solidFill>
              </a:rPr>
              <a:t>5. Leerlijn en voorbeelden</a:t>
            </a:r>
            <a:endParaRPr lang="nl-NL" sz="24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4926" y="1"/>
            <a:ext cx="5905226" cy="1628800"/>
          </a:xfrm>
        </p:spPr>
        <p:txBody>
          <a:bodyPr/>
          <a:lstStyle/>
          <a:p>
            <a:r>
              <a:rPr lang="nl-NL" sz="3600" dirty="0"/>
              <a:t>Modelleren: vertalen van werkelijkheid naar model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en terug</a:t>
            </a:r>
            <a:endParaRPr lang="nl-NL" sz="36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177423" y="6021288"/>
            <a:ext cx="8859073" cy="864096"/>
            <a:chOff x="177423" y="6021288"/>
            <a:chExt cx="8859073" cy="86409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87" y="6068686"/>
              <a:ext cx="828229" cy="816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ep 14"/>
            <p:cNvGrpSpPr/>
            <p:nvPr/>
          </p:nvGrpSpPr>
          <p:grpSpPr>
            <a:xfrm>
              <a:off x="6662217" y="6028447"/>
              <a:ext cx="1438175" cy="741872"/>
              <a:chOff x="8064500" y="6092825"/>
              <a:chExt cx="1439863" cy="765175"/>
            </a:xfrm>
          </p:grpSpPr>
          <p:pic>
            <p:nvPicPr>
              <p:cNvPr id="19" name="Picture 8" descr="logo-platfor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4500" y="6153150"/>
                <a:ext cx="1079500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8532813" y="6092825"/>
                <a:ext cx="97155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buFontTx/>
                  <a:buNone/>
                </a:pPr>
                <a:r>
                  <a:rPr lang="nl-NL" sz="1200" dirty="0" err="1">
                    <a:solidFill>
                      <a:srgbClr val="00CCFF"/>
                    </a:solidFill>
                  </a:rPr>
                  <a:t>Dudoc</a:t>
                </a:r>
                <a:endParaRPr lang="nl-NL" sz="1200" dirty="0"/>
              </a:p>
            </p:txBody>
          </p:sp>
        </p:grp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896" y="6064646"/>
              <a:ext cx="1117600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56" y="6037659"/>
              <a:ext cx="3062548" cy="776544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3" y="6021288"/>
              <a:ext cx="2090321" cy="8484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0. Even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2008 – heden: leerlijn modelleren</a:t>
            </a:r>
          </a:p>
          <a:p>
            <a:r>
              <a:rPr lang="nl-NL" dirty="0"/>
              <a:t>v</a:t>
            </a:r>
            <a:r>
              <a:rPr lang="nl-NL" dirty="0" smtClean="0"/>
              <a:t>anaf 2MHV</a:t>
            </a:r>
          </a:p>
          <a:p>
            <a:r>
              <a:rPr lang="nl-NL" dirty="0"/>
              <a:t>g</a:t>
            </a:r>
            <a:r>
              <a:rPr lang="nl-NL" dirty="0" smtClean="0"/>
              <a:t>eheel geïntegreerd in het curriculum</a:t>
            </a:r>
          </a:p>
          <a:p>
            <a:r>
              <a:rPr lang="nl-NL" dirty="0"/>
              <a:t>l</a:t>
            </a:r>
            <a:r>
              <a:rPr lang="nl-NL" dirty="0" smtClean="0"/>
              <a:t>oopt t/m begin 4HV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Onderbouw  proefschrift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4HV  </a:t>
            </a:r>
            <a:r>
              <a:rPr lang="nl-NL" dirty="0" err="1" smtClean="0">
                <a:sym typeface="Wingdings" panose="05000000000000000000" pitchFamily="2" charset="2"/>
              </a:rPr>
              <a:t>post-doc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8028384" y="44624"/>
            <a:ext cx="11156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3/19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8734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4925" y="1484784"/>
            <a:ext cx="8929688" cy="489654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b="1" dirty="0" smtClean="0"/>
              <a:t>Waarom modelleren?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sz="2800" dirty="0" smtClean="0"/>
              <a:t>Belangrijke professionele activiteit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sz="2800" dirty="0" err="1" smtClean="0"/>
              <a:t>Scientific</a:t>
            </a:r>
            <a:r>
              <a:rPr lang="nl-NL" sz="2800" dirty="0" smtClean="0"/>
              <a:t> </a:t>
            </a:r>
            <a:r>
              <a:rPr lang="nl-NL" sz="2800" dirty="0" err="1" smtClean="0"/>
              <a:t>literacy</a:t>
            </a:r>
            <a:endParaRPr lang="nl-NL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sz="2800" dirty="0"/>
              <a:t>N</a:t>
            </a:r>
            <a:r>
              <a:rPr lang="nl-NL" sz="2800" dirty="0" smtClean="0"/>
              <a:t>ieuwe </a:t>
            </a:r>
            <a:r>
              <a:rPr lang="nl-NL" sz="2800" dirty="0" err="1" smtClean="0"/>
              <a:t>vakinhoud</a:t>
            </a:r>
            <a:r>
              <a:rPr lang="nl-NL" sz="2800" dirty="0" smtClean="0"/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dirty="0" smtClean="0"/>
              <a:t>minder </a:t>
            </a:r>
            <a:r>
              <a:rPr lang="nl-NL" strike="sngStrike" dirty="0" smtClean="0"/>
              <a:t>wiskundige</a:t>
            </a:r>
            <a:r>
              <a:rPr lang="nl-NL" dirty="0" smtClean="0"/>
              <a:t>  rekenbeperkingen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dirty="0" smtClean="0"/>
              <a:t>groter oplossingsrepertoire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dirty="0" smtClean="0"/>
              <a:t>groter realiteitsgehalte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dirty="0" smtClean="0"/>
              <a:t>dynamische processen, grotere systemen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sz="2800" dirty="0" smtClean="0"/>
              <a:t>Nieuwe mogelijkheden voor begripsontwikkeling (?)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nl-NL" sz="2800" dirty="0" smtClean="0"/>
              <a:t>Nieuwe examenprogramma’s</a:t>
            </a:r>
            <a:endParaRPr lang="nl-NL" sz="28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4925" y="0"/>
            <a:ext cx="9001571" cy="1417638"/>
          </a:xfrm>
        </p:spPr>
        <p:txBody>
          <a:bodyPr/>
          <a:lstStyle/>
          <a:p>
            <a:r>
              <a:rPr lang="nl-NL" sz="4000" dirty="0" smtClean="0"/>
              <a:t>1. Modelleren: wat en </a:t>
            </a:r>
            <a:r>
              <a:rPr lang="nl-NL" sz="4000" b="1" dirty="0" smtClean="0"/>
              <a:t>waarom</a:t>
            </a:r>
            <a:endParaRPr lang="nl-NL" sz="4000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100392" y="-31891"/>
            <a:ext cx="10436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4/19</a:t>
            </a:r>
            <a:endParaRPr lang="nl-N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>
            <a:off x="179512" y="1412775"/>
            <a:ext cx="432048" cy="194421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496" y="476672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Realistische context-situatie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63688" y="476672"/>
            <a:ext cx="1440160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Hanteerbaar probleem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35896" y="489446"/>
            <a:ext cx="93610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04048" y="489446"/>
            <a:ext cx="1368152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Model-uitkomsten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732240" y="476672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 err="1">
                <a:solidFill>
                  <a:prstClr val="black"/>
                </a:solidFill>
                <a:latin typeface="Calibri"/>
              </a:rPr>
              <a:t>Geïnter-preteerde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 uitkomsten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39552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Analyseren &amp; inperken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059832" y="14754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Vertalen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347592" y="1475492"/>
            <a:ext cx="12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Genereren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796136" y="14754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Interpreteren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884368" y="11247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Toetsen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beoordelen</a:t>
            </a:r>
          </a:p>
        </p:txBody>
      </p:sp>
      <p:sp>
        <p:nvSpPr>
          <p:cNvPr id="24" name="PIJL-RECHTS 23"/>
          <p:cNvSpPr/>
          <p:nvPr/>
        </p:nvSpPr>
        <p:spPr>
          <a:xfrm>
            <a:off x="1331640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5" name="PIJL-RECHTS 24"/>
          <p:cNvSpPr/>
          <p:nvPr/>
        </p:nvSpPr>
        <p:spPr>
          <a:xfrm>
            <a:off x="3203848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PIJL-RECHTS 25"/>
          <p:cNvSpPr/>
          <p:nvPr/>
        </p:nvSpPr>
        <p:spPr>
          <a:xfrm>
            <a:off x="4572000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PIJL-RECHTS 26"/>
          <p:cNvSpPr/>
          <p:nvPr/>
        </p:nvSpPr>
        <p:spPr>
          <a:xfrm>
            <a:off x="6372200" y="764704"/>
            <a:ext cx="36004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PIJL-RECHTS 27"/>
          <p:cNvSpPr/>
          <p:nvPr/>
        </p:nvSpPr>
        <p:spPr>
          <a:xfrm>
            <a:off x="8028384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5496" y="33569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Situatie kennen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Experimenteren</a:t>
            </a:r>
          </a:p>
        </p:txBody>
      </p:sp>
      <p:sp>
        <p:nvSpPr>
          <p:cNvPr id="30" name="PIJL-OMLAAG 29"/>
          <p:cNvSpPr/>
          <p:nvPr/>
        </p:nvSpPr>
        <p:spPr>
          <a:xfrm>
            <a:off x="1331640" y="1843954"/>
            <a:ext cx="432048" cy="64894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11560" y="24928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Natuurkundige blik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basiskennis</a:t>
            </a:r>
          </a:p>
        </p:txBody>
      </p:sp>
      <p:sp>
        <p:nvSpPr>
          <p:cNvPr id="32" name="PIJL-OMLAAG 31"/>
          <p:cNvSpPr/>
          <p:nvPr/>
        </p:nvSpPr>
        <p:spPr>
          <a:xfrm>
            <a:off x="3923928" y="1412777"/>
            <a:ext cx="432048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347889" y="2132856"/>
            <a:ext cx="1584151" cy="15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v = a·</a:t>
            </a: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>
                <a:solidFill>
                  <a:prstClr val="black"/>
                </a:solidFill>
                <a:latin typeface="Calibri"/>
              </a:rPr>
              <a:t>a = 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/m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w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 = k*v</a:t>
            </a:r>
            <a:r>
              <a:rPr lang="nl-NL" sz="2000" i="1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 = m·9,8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=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-F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w</a:t>
            </a:r>
            <a:endParaRPr lang="nl-NL" sz="2000" i="1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nl-NL" sz="3200" i="1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6" name="PIJL-OMLAAG 35"/>
          <p:cNvSpPr/>
          <p:nvPr/>
        </p:nvSpPr>
        <p:spPr>
          <a:xfrm>
            <a:off x="3995936" y="3789041"/>
            <a:ext cx="432048" cy="8992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016224" cy="13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IJL-OMLAAG 38"/>
          <p:cNvSpPr/>
          <p:nvPr/>
        </p:nvSpPr>
        <p:spPr>
          <a:xfrm>
            <a:off x="5076056" y="1844825"/>
            <a:ext cx="432048" cy="208823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788023" y="3995772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Werken met software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55" y="2708920"/>
            <a:ext cx="2345829" cy="9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IJL-OMLAAG 41"/>
          <p:cNvSpPr/>
          <p:nvPr/>
        </p:nvSpPr>
        <p:spPr>
          <a:xfrm>
            <a:off x="6444208" y="1843954"/>
            <a:ext cx="432048" cy="86496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7" name="PIJL-OMLAAG 46"/>
          <p:cNvSpPr/>
          <p:nvPr/>
        </p:nvSpPr>
        <p:spPr>
          <a:xfrm>
            <a:off x="2699792" y="1484784"/>
            <a:ext cx="432048" cy="24482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1" name="Picture 5" descr="http://www.intermediair.nl/sites/default/files/styles/artikel_list_image/public/irritatie-hamer-computer.jpg?itok=n37C1F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32545" y="4005064"/>
            <a:ext cx="1515120" cy="2812240"/>
            <a:chOff x="32545" y="4005064"/>
            <a:chExt cx="1515120" cy="2812240"/>
          </a:xfrm>
        </p:grpSpPr>
        <p:pic>
          <p:nvPicPr>
            <p:cNvPr id="1026" name="Afbeelding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22" y="5804337"/>
              <a:ext cx="1122965" cy="101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3" r="21454" b="10979"/>
            <a:stretch/>
          </p:blipFill>
          <p:spPr bwMode="auto">
            <a:xfrm>
              <a:off x="32545" y="4005064"/>
              <a:ext cx="1515120" cy="177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Wolkvormige toelichting 40"/>
          <p:cNvSpPr/>
          <p:nvPr/>
        </p:nvSpPr>
        <p:spPr>
          <a:xfrm>
            <a:off x="1979712" y="3933057"/>
            <a:ext cx="1368176" cy="9579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z</a:t>
            </a:r>
            <a:r>
              <a:rPr lang="nl-NL" sz="2400" i="1" baseline="-25000" dirty="0" smtClean="0">
                <a:solidFill>
                  <a:schemeClr val="tx1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en </a:t>
            </a: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w</a:t>
            </a:r>
            <a:endParaRPr lang="nl-NL" sz="2400" i="1" dirty="0">
              <a:solidFill>
                <a:schemeClr val="tx1"/>
              </a:solidFill>
            </a:endParaRPr>
          </a:p>
        </p:txBody>
      </p:sp>
      <p:sp>
        <p:nvSpPr>
          <p:cNvPr id="2" name="PIJL-LINKS en -OMHOOG 1"/>
          <p:cNvSpPr/>
          <p:nvPr/>
        </p:nvSpPr>
        <p:spPr>
          <a:xfrm>
            <a:off x="1691680" y="2132856"/>
            <a:ext cx="7128792" cy="4608512"/>
          </a:xfrm>
          <a:prstGeom prst="leftUpArrow">
            <a:avLst>
              <a:gd name="adj1" fmla="val 5613"/>
              <a:gd name="adj2" fmla="val 5065"/>
              <a:gd name="adj3" fmla="val 256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5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 animBg="1"/>
      <p:bldP spid="34" grpId="0"/>
      <p:bldP spid="36" grpId="0" animBg="1"/>
      <p:bldP spid="39" grpId="0" animBg="1"/>
      <p:bldP spid="40" grpId="0"/>
      <p:bldP spid="42" grpId="0" animBg="1"/>
      <p:bldP spid="47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Modelleren</a:t>
            </a:r>
            <a:r>
              <a:rPr lang="nl-NL" dirty="0"/>
              <a:t>: wat en waarom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dirty="0"/>
              <a:t>Veel </a:t>
            </a:r>
            <a:r>
              <a:rPr lang="nl-NL" dirty="0" smtClean="0"/>
              <a:t>vaardigheden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Tijd nodig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Deels traditionele vaardigheden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Modelleren is niet nieuw: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Modelleren + experimenteren ≈ kern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Leertraject nodig, maar met winst: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 smtClean="0"/>
              <a:t>Realistischer natuurkunde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 smtClean="0"/>
              <a:t>Minder rekendetails, meer hoofdzaken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Niet er bovenop, maar integreren </a:t>
            </a:r>
          </a:p>
          <a:p>
            <a:pPr lvl="1" eaLnBrk="1" hangingPunct="1">
              <a:lnSpc>
                <a:spcPct val="90000"/>
              </a:lnSpc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8100392" y="-31891"/>
            <a:ext cx="10436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6/19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8421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8460432" cy="936104"/>
          </a:xfrm>
        </p:spPr>
        <p:txBody>
          <a:bodyPr/>
          <a:lstStyle/>
          <a:p>
            <a:r>
              <a:rPr lang="nl-NL" dirty="0" smtClean="0"/>
              <a:t>2. Grafisch modelleren in Coach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Benaderingen in Coach:</a:t>
            </a:r>
          </a:p>
          <a:p>
            <a:pPr>
              <a:buFontTx/>
              <a:buChar char="-"/>
            </a:pPr>
            <a:r>
              <a:rPr lang="nl-NL" dirty="0" smtClean="0"/>
              <a:t>Tekstueel</a:t>
            </a:r>
          </a:p>
          <a:p>
            <a:pPr>
              <a:buFontTx/>
              <a:buChar char="-"/>
            </a:pPr>
            <a:r>
              <a:rPr lang="nl-NL" dirty="0" smtClean="0"/>
              <a:t>Grafisch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79909"/>
            <a:ext cx="55816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100392" y="-31891"/>
            <a:ext cx="10436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7/19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9309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172400" cy="980728"/>
          </a:xfrm>
        </p:spPr>
        <p:txBody>
          <a:bodyPr/>
          <a:lstStyle/>
          <a:p>
            <a:pPr algn="l" eaLnBrk="1" hangingPunct="1"/>
            <a:r>
              <a:rPr lang="nl-NL" dirty="0" smtClean="0"/>
              <a:t>Bouwstenen grafische modellen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3419475" cy="4525963"/>
          </a:xfrm>
        </p:spPr>
        <p:txBody>
          <a:bodyPr/>
          <a:lstStyle/>
          <a:p>
            <a:pPr eaLnBrk="1" hangingPunct="1"/>
            <a:r>
              <a:rPr lang="nl-NL" sz="2800" b="1" smtClean="0"/>
              <a:t>Differentie-vergelijking</a:t>
            </a:r>
            <a:r>
              <a:rPr lang="nl-NL" sz="2800" smtClean="0"/>
              <a:t> </a:t>
            </a:r>
            <a:r>
              <a:rPr lang="nl-NL" sz="2000" smtClean="0"/>
              <a:t>= ‘Stock+flow(s)’</a:t>
            </a:r>
          </a:p>
          <a:p>
            <a:pPr eaLnBrk="1" hangingPunct="1"/>
            <a:r>
              <a:rPr lang="nl-NL" sz="2000" smtClean="0"/>
              <a:t>Invullen:</a:t>
            </a:r>
          </a:p>
          <a:p>
            <a:pPr eaLnBrk="1" hangingPunct="1">
              <a:buFont typeface="Arial" charset="0"/>
              <a:buChar char="−"/>
            </a:pPr>
            <a:r>
              <a:rPr lang="nl-NL" sz="2000" smtClean="0"/>
              <a:t>Beginwaarde stock</a:t>
            </a:r>
          </a:p>
          <a:p>
            <a:pPr eaLnBrk="1" hangingPunct="1">
              <a:buFont typeface="Arial" charset="0"/>
              <a:buChar char="−"/>
            </a:pPr>
            <a:r>
              <a:rPr lang="nl-NL" sz="2000" smtClean="0"/>
              <a:t>‘Definitie flow’:</a:t>
            </a:r>
          </a:p>
          <a:p>
            <a:pPr eaLnBrk="1" hangingPunct="1"/>
            <a:r>
              <a:rPr lang="nl-NL" sz="2800" b="1" smtClean="0"/>
              <a:t>Directe relaties</a:t>
            </a:r>
          </a:p>
          <a:p>
            <a:pPr eaLnBrk="1" hangingPunct="1">
              <a:buFont typeface="Arial" charset="0"/>
              <a:buChar char="−"/>
            </a:pPr>
            <a:r>
              <a:rPr lang="nl-NL" sz="2400" smtClean="0"/>
              <a:t>Zelf in model invullen!</a:t>
            </a:r>
          </a:p>
          <a:p>
            <a:pPr eaLnBrk="1" hangingPunct="1">
              <a:buFont typeface="Arial" charset="0"/>
              <a:buChar char="−"/>
            </a:pPr>
            <a:r>
              <a:rPr lang="nl-NL" sz="2400" smtClean="0"/>
              <a:t>Relatiepijlen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8038" y="1412777"/>
            <a:ext cx="3024187" cy="47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charset="0"/>
              <a:buNone/>
            </a:pP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x = v·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 marL="342900" indent="-342900">
              <a:buFont typeface="Arial" charset="0"/>
              <a:buNone/>
            </a:pPr>
            <a:endParaRPr lang="nl-NL" sz="2800" i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buFont typeface="Arial" charset="0"/>
              <a:buNone/>
            </a:pPr>
            <a:r>
              <a:rPr lang="el-GR" sz="2800" i="1" dirty="0" smtClean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v = a·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 marL="342900" indent="-342900">
              <a:buFont typeface="Arial" charset="0"/>
              <a:buNone/>
            </a:pPr>
            <a:endParaRPr lang="nl-NL" sz="1400" i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buFont typeface="Arial" charset="0"/>
              <a:buNone/>
            </a:pPr>
            <a:r>
              <a:rPr lang="el-GR" sz="2800" i="1" dirty="0" smtClean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E = (P</a:t>
            </a:r>
            <a:r>
              <a:rPr lang="nl-NL" sz="2800" i="1" baseline="-25000" dirty="0">
                <a:solidFill>
                  <a:schemeClr val="accent2"/>
                </a:solidFill>
                <a:cs typeface="Arial" charset="0"/>
              </a:rPr>
              <a:t>in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- P</a:t>
            </a:r>
            <a:r>
              <a:rPr lang="nl-NL" sz="2800" i="1" baseline="-25000" dirty="0">
                <a:solidFill>
                  <a:schemeClr val="accent2"/>
                </a:solidFill>
                <a:cs typeface="Arial" charset="0"/>
              </a:rPr>
              <a:t>uit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)·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>
              <a:buNone/>
            </a:pPr>
            <a:endParaRPr lang="nl-NL" sz="2400" dirty="0"/>
          </a:p>
          <a:p>
            <a:pPr marL="342900" indent="-342900">
              <a:buFont typeface="Arial" charset="0"/>
              <a:buNone/>
            </a:pPr>
            <a:r>
              <a:rPr lang="nl-NL" sz="3200" i="1" dirty="0">
                <a:solidFill>
                  <a:schemeClr val="accent2"/>
                </a:solidFill>
              </a:rPr>
              <a:t>a = </a:t>
            </a: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netto</a:t>
            </a:r>
            <a:r>
              <a:rPr lang="nl-NL" sz="3200" i="1" dirty="0">
                <a:solidFill>
                  <a:schemeClr val="accent2"/>
                </a:solidFill>
              </a:rPr>
              <a:t>/m</a:t>
            </a:r>
          </a:p>
          <a:p>
            <a:pPr marL="342900" indent="-342900">
              <a:buFont typeface="Arial" charset="0"/>
              <a:buNone/>
            </a:pP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w</a:t>
            </a:r>
            <a:r>
              <a:rPr lang="nl-NL" sz="3200" i="1" dirty="0">
                <a:solidFill>
                  <a:schemeClr val="accent2"/>
                </a:solidFill>
              </a:rPr>
              <a:t> = k*v</a:t>
            </a:r>
            <a:r>
              <a:rPr lang="nl-NL" sz="3200" i="1" baseline="30000" dirty="0">
                <a:solidFill>
                  <a:schemeClr val="accent2"/>
                </a:solidFill>
              </a:rPr>
              <a:t>2</a:t>
            </a:r>
            <a:endParaRPr lang="nl-NL" sz="3200" i="1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None/>
            </a:pP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netto</a:t>
            </a:r>
            <a:r>
              <a:rPr lang="nl-NL" sz="3200" i="1" dirty="0">
                <a:solidFill>
                  <a:schemeClr val="accent2"/>
                </a:solidFill>
              </a:rPr>
              <a:t>=</a:t>
            </a: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z</a:t>
            </a:r>
            <a:r>
              <a:rPr lang="nl-NL" sz="3200" i="1" dirty="0" err="1">
                <a:solidFill>
                  <a:schemeClr val="accent2"/>
                </a:solidFill>
              </a:rPr>
              <a:t>-F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w</a:t>
            </a:r>
            <a:endParaRPr lang="nl-NL" sz="3200" i="1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None/>
            </a:pPr>
            <a:endParaRPr lang="nl-NL" sz="3200" i="1" dirty="0">
              <a:solidFill>
                <a:schemeClr val="accent2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5075"/>
            <a:ext cx="24495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4495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2449512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095625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8100392" y="-31891"/>
            <a:ext cx="10436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6/19</a:t>
            </a:r>
            <a:endParaRPr lang="nl-N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908720"/>
          </a:xfrm>
        </p:spPr>
        <p:txBody>
          <a:bodyPr/>
          <a:lstStyle/>
          <a:p>
            <a:r>
              <a:rPr lang="nl-NL" dirty="0" smtClean="0"/>
              <a:t>2. Grafisch modelleren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Nadeel:</a:t>
            </a:r>
          </a:p>
          <a:p>
            <a:pPr>
              <a:buFontTx/>
              <a:buChar char="-"/>
            </a:pPr>
            <a:r>
              <a:rPr lang="nl-NL" dirty="0" smtClean="0"/>
              <a:t>Grafische ‘taal’ moet geleerd worden</a:t>
            </a:r>
          </a:p>
          <a:p>
            <a:pPr>
              <a:buFontTx/>
              <a:buChar char="-"/>
            </a:pPr>
            <a:r>
              <a:rPr lang="nl-NL" dirty="0" smtClean="0"/>
              <a:t>Belangrijke </a:t>
            </a:r>
            <a:r>
              <a:rPr lang="nl-NL" dirty="0" err="1" smtClean="0"/>
              <a:t>détails</a:t>
            </a:r>
            <a:r>
              <a:rPr lang="nl-NL" dirty="0" smtClean="0"/>
              <a:t> (nog) niet direct zichtbaar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Voordelen:</a:t>
            </a:r>
          </a:p>
          <a:p>
            <a:pPr marL="0" indent="0">
              <a:buNone/>
            </a:pPr>
            <a:r>
              <a:rPr lang="nl-NL" dirty="0" smtClean="0"/>
              <a:t>-  Veel overzicht over structuur van het model</a:t>
            </a:r>
          </a:p>
          <a:p>
            <a:pPr>
              <a:buFontTx/>
              <a:buChar char="-"/>
            </a:pPr>
            <a:r>
              <a:rPr lang="nl-NL" dirty="0" smtClean="0"/>
              <a:t>Complexe integratie-algoritmen </a:t>
            </a:r>
          </a:p>
          <a:p>
            <a:pPr>
              <a:buFontTx/>
              <a:buChar char="-"/>
            </a:pPr>
            <a:r>
              <a:rPr lang="nl-NL" dirty="0" smtClean="0"/>
              <a:t>Redelijk intuïtief</a:t>
            </a:r>
          </a:p>
          <a:p>
            <a:pPr>
              <a:buFontTx/>
              <a:buChar char="-"/>
            </a:pPr>
            <a:r>
              <a:rPr lang="nl-NL" dirty="0" smtClean="0"/>
              <a:t>(Coach): animaties aansturen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8100392" y="-31891"/>
            <a:ext cx="10436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7/19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8532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712</Words>
  <Application>Microsoft Office PowerPoint</Application>
  <PresentationFormat>Diavoorstelling (4:3)</PresentationFormat>
  <Paragraphs>184</Paragraphs>
  <Slides>19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Standaardontwerp</vt:lpstr>
      <vt:lpstr>Kantoorthema</vt:lpstr>
      <vt:lpstr>PowerPoint-presentatie</vt:lpstr>
      <vt:lpstr>Modelleren: vertalen van werkelijkheid naar model  en terug</vt:lpstr>
      <vt:lpstr>0. Even voorstellen</vt:lpstr>
      <vt:lpstr>1. Modelleren: wat en waarom</vt:lpstr>
      <vt:lpstr>PowerPoint-presentatie</vt:lpstr>
      <vt:lpstr>1. Modelleren: wat en waarom</vt:lpstr>
      <vt:lpstr>2. Grafisch modelleren in Coach</vt:lpstr>
      <vt:lpstr>Bouwstenen grafische modellen</vt:lpstr>
      <vt:lpstr>2. Grafisch modelleren</vt:lpstr>
      <vt:lpstr>3. Vertalen: werkelijkheid ↔ modeloutput</vt:lpstr>
      <vt:lpstr>3. Vertalen: taal van de wiskunde</vt:lpstr>
      <vt:lpstr>3. Vertaling: taal van de wiskunde</vt:lpstr>
      <vt:lpstr>3. Vertalen: wiskundig ↔ grafisch</vt:lpstr>
      <vt:lpstr>4. Belangrijkste valkuilen</vt:lpstr>
      <vt:lpstr>5. Leerlijn</vt:lpstr>
      <vt:lpstr>Nog een resultaat:</vt:lpstr>
      <vt:lpstr>Hoofdelementen leerlijn, 2MHV</vt:lpstr>
      <vt:lpstr>Hoofdelementen leerlijn, 3HV</vt:lpstr>
      <vt:lpstr>Hoofdelementen leerlijn, 4HV</vt:lpstr>
    </vt:vector>
  </TitlesOfParts>
  <Company>Haags Montessori Lyceum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HML</dc:creator>
  <cp:lastModifiedBy>OnnevanBuuren</cp:lastModifiedBy>
  <cp:revision>102</cp:revision>
  <cp:lastPrinted>2013-03-04T11:45:42Z</cp:lastPrinted>
  <dcterms:created xsi:type="dcterms:W3CDTF">2009-05-06T09:01:36Z</dcterms:created>
  <dcterms:modified xsi:type="dcterms:W3CDTF">2014-12-13T11:40:20Z</dcterms:modified>
</cp:coreProperties>
</file>